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6" r:id="rId2"/>
    <p:sldId id="256" r:id="rId3"/>
    <p:sldId id="274" r:id="rId4"/>
    <p:sldId id="275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1" r:id="rId18"/>
    <p:sldId id="270" r:id="rId19"/>
    <p:sldId id="269" r:id="rId20"/>
    <p:sldId id="272" r:id="rId21"/>
    <p:sldId id="273" r:id="rId22"/>
    <p:sldId id="277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>
      <p:cViewPr varScale="1">
        <p:scale>
          <a:sx n="121" d="100"/>
          <a:sy n="121" d="100"/>
        </p:scale>
        <p:origin x="190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59FE37-6A6A-EC4A-8148-7C14E11FD3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2EDBBC-D827-0847-A0FA-F49E9453D6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D8D773B-D610-B042-8614-2C616ABC83AC}" type="datetimeFigureOut">
              <a:rPr lang="en-US"/>
              <a:pPr>
                <a:defRPr/>
              </a:pPr>
              <a:t>1/6/20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27008-C748-1845-8731-EB741B73E3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B277DB-DF6E-7F40-9162-C9B96D88ED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F1CF966-C2A9-EE48-875C-34B73495A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2C86DFCB-B15F-7242-B2DA-8C2411877D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3F457A3-C140-2C40-AABD-1641F5233E3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ECE15AA5-CC7A-E740-A0BB-F497A0E31AF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1370B5A4-4A30-4C4F-913C-4E4471C13B9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48C6CA0F-4F12-8143-8DE6-A0C6EA3CE39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C7D7D78E-98FB-9C42-A9C8-D71C2FF9DB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A8A2723-CAD4-1142-82F8-03D35E96FC9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AD8A6C9F-F303-3845-BED9-34E8746235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FB38AE8-0EE5-754A-9A0B-7B7DCBB2BDFD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F7A2D341-3372-AC48-B9F4-1E50330DC8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4B407EB-D7D6-3144-A1C1-BF2D184600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206B2BCC-5FDC-1049-96D6-0B4E370A17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BE13B42-D6B4-584A-B709-C7617D69F7F5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ADB4E7A1-8C54-B744-8D4A-399CDC6412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2E73A63-9565-BE4C-9278-37BCD9B3AF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96BD2FF0-514D-2D40-906F-619E71F634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4B5F25-B61D-5640-8CF4-C5DA93339B9D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28559971-186E-3D4F-97CD-FF1FA47BBA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D1BE3169-433F-A242-8640-C7AFE0C142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1AC63E7C-CAFB-5C4F-ADC3-E6B7D647B0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438636-F2D9-AB44-A175-C681654FC354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5F53B483-DE15-9247-8E12-D176638FA7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29EDBCAC-17E6-0B4A-8BAA-767F1C4E9C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7E77153A-5A0B-A440-B06F-8E0EC81005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9CAB3D7-4B4E-5641-943B-C19CB22E9508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ACB9F883-5680-6244-963D-E60AD8AD09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F3013FBF-037E-8F44-B9B6-F6BC5B9CC7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655823D5-E7B7-0F4E-A3DC-894215FF67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11052A8-8519-B748-924D-47F836B0B803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AA0D3A91-F427-384E-8C25-5F8A8D3D83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E57884AD-F8F8-CB4D-BBFB-84F69B6130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03A6E9AF-57E8-5041-8F9C-2C0F21EDA3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D954FC3-0102-0E4B-872A-FCA237E38E1F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2CD0B4CB-35D9-4E45-99CE-DEAD70CC4E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31781609-8CB2-594C-B379-4B1EDFEFBB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6857B292-B51F-C246-BEA1-6449FCB2B8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EAD0510-ED7A-C84B-83D1-A89754B9DE6C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39E752C2-AEB3-E64B-9130-6B01C0C4F7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7273EF72-D16D-0B41-830E-E592CEE886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12ED2F62-BFDA-434C-B2BE-1CBEC390E2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0F62F49-AEAC-934D-BAF8-51EA7D103C6A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BB993CAE-6537-BE4C-995D-1FD825ECFF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AEDA6BED-5650-9D4B-8CE4-5254958AAD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CF74466D-6BD1-D740-A1DE-1CD41CAC6A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780A82A-74CB-AC4A-A474-C44CE5FB6E89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4925016C-B84D-CE4A-86DF-864F7BD594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00141E66-F8A4-E747-A711-59A95406A4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A19EBB8E-BAF7-584F-9191-79D072AF11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C61200E-4D9E-D54D-96CA-65B22B16CF4F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42CADC05-5C4A-0942-81CD-9765247CE9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D8250BFD-D0D1-4841-B498-E02D4DF756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3FF1B541-8077-1647-B5A3-2BEE0F4A66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77591C5-895F-5549-A17C-EB13D22CEE17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5A0D82DC-8795-A741-B14E-5BC2E54D6F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E622C22-6E7D-274E-B53C-8D94B2F5FC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E34843D2-19E9-A042-A5C1-CE13A2E598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6329C55-BABD-9342-BE66-7AB73ECA7C2C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B5890042-680D-4640-9D76-AFCF202674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3D549F88-817F-0F47-AC7D-D3BB83328E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DCBEB059-B3FB-6949-B450-EADA3DF200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19C1BBE-EF91-0347-A717-561EA01764FA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15E8D6ED-1DA9-1F4A-88C1-6643876125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FB6D416-934D-394B-8744-5C4A32891D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D850EC83-ABED-E94F-917D-B047225017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F0BB7AA-3FEE-7940-888C-26C751B04266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52C2E61D-C164-6C4C-A731-A0DFFC0B34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5287DAF-A057-FD43-8745-59F0634126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F9B9B105-8BAD-6F42-8FEA-2D6172C968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307231B-CEDD-2E4F-AB0B-D0FEE5EF6DC3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0B0B730B-5943-9643-87C0-05FE554D98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DAE3BBA-C104-1341-A0D6-F236C25667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DBFD2D5E-B784-B24A-9538-DD00095544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1E41146-BE10-2F48-96E7-97C6D40A7385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515EE555-28AB-3541-83F8-B14D35A4A6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CA71414-7551-E647-8618-0199647E2D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2C893970-6F22-304E-A5F4-B74D7DC257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404F66B-A8E3-8C4F-BFBD-6A620EB9F59D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1C4BB176-9DB6-AB4A-BB96-6A2C7484B3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32E291A-553B-1A45-B57D-AFD364D195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7F6044BD-3F22-C84B-8B38-55000C3936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A6A2DFE-D0E8-3143-A9E4-097A3F35081D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0A55A018-F341-C34E-8D8C-DC91BF2FDB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F00E945-E951-8948-AAC7-8F3BA01075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5889A2DA-86DB-2142-A9E4-B74DC8C881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314CA1E-ED84-A642-9609-9B17E7095F83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4C3D4057-43D1-6343-8E24-3DF60561B3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C512D88E-CFDD-D14A-BF57-26A0A5CD73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AF4D43-9E2D-1C4B-815B-8761E928DC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9B7E42-E09B-3346-9063-096E8CC60C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9E5827-E37F-E340-AB4A-7A7135D69A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525B4-B46C-554C-8D8B-515C133DAB7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79692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1F7523-591A-CE46-BC3B-D4C0970356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B7FD45-49C6-5443-8EF8-CDD4D515E7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E2FE3E-97F4-8B4C-B965-7866263407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36739-3CAA-2446-B041-A364992CFB6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39054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3576CD-0036-D145-9EE1-B00E69DF1C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887207-C217-EA4D-BFA0-AD6779FE6A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B84FBA-A4D2-874F-8BFD-23F545A5C7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D7813-43A7-3749-928E-50DDE8FAA46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4208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F9838E-CE2F-DD45-A86C-7A23049394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302222-221B-9742-9E3A-51FA85FDA5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D42E21-C99B-A34A-BA60-B283BF9EA3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9ACC4-0544-FC4C-A271-8127251D9B5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18248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A27CBB-1F0E-B04C-A6E0-4A1A32CE0C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E15D1C-4354-224C-8FA8-ABCFCEC76C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B42EC1-7A2A-BB49-B05C-654D3B8EE0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38CD2-F035-EC42-AE26-28B5FBF1D7B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65287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C3D214-998F-C64F-9A25-46C0C15240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8376BC-6AAC-4643-B602-6DB95C1E7E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070A4A-2A06-1E47-8792-064DD3E3EC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E45C3-AC00-014D-AE02-3B8D0BE1842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79842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8165BC1-4280-634D-B6E2-FB96ECCCE7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10A187F-64FD-F348-AA01-DD175B01C6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907D37A-187A-5248-B51A-F499421AE5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50056-BDEF-F64E-B5E8-15768CAFCDD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7588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752D8E5-DDA2-1943-BB52-BEA98F97A4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CF70A76-3AA4-EF47-8DA2-B6A06BDC48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F7FD79A-DB36-3F43-A80D-62A5F94E7F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D3E98-7370-2A42-816F-2EB202D0661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72567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DBC7FA6-5B3A-B349-AA7A-43F69F11B7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D3C92D8-A96B-C44B-9E49-EF88553751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B3579FA-3D5A-0649-B13E-CACC756BFE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EEE55-FF07-8F40-9BF4-A517D3701F3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70625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E77525-FD76-0C48-A34C-CAD670B15B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535275-C362-484E-BBF4-93753E25F9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3E9293-5BFE-A64B-95C8-5489299EC3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4FC41-0163-5C4D-A600-97D80BF397A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7271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BA274A-29A2-C548-A067-6261381AAD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63CEEB-8E09-7A4D-9DD9-FC3848C8B9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7C2719-80C2-A546-B24F-63A8EDA076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9DDD5-466A-C24B-AA84-060C60B7261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74136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0BA7084-07F7-0049-B21E-C2D9ABCB15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C2A86CD-2BCA-1746-B4C4-1937DE0AC7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A3B8E06-BC7F-8D4A-BA42-99A181B79FC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4E8981F-F4D9-CE4C-B3C4-FA32657E027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7E7F57C-0547-A749-881D-2C02DB6AE47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EEC5CFB-4B02-564F-AE6B-1D4AAB5B06B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CEDBA4A6-1840-0F43-ACD4-9DB894276F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304800"/>
          </a:xfrm>
        </p:spPr>
        <p:txBody>
          <a:bodyPr/>
          <a:lstStyle/>
          <a:p>
            <a:r>
              <a:rPr lang="en-US" altLang="en-US"/>
              <a:t>Ge 116: introduction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CF5BBF17-34E2-3A42-A42A-5BC2A0467A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r>
              <a:rPr lang="en-US" altLang="en-US"/>
              <a:t>This is a class in analytical methods, but what does that mean?</a:t>
            </a:r>
          </a:p>
          <a:p>
            <a:pPr lvl="1"/>
            <a:r>
              <a:rPr lang="en-US" altLang="en-US"/>
              <a:t>Operating the instruments, obviously, but more importantly</a:t>
            </a:r>
            <a:r>
              <a:rPr lang="mr-IN" altLang="en-US"/>
              <a:t>…</a:t>
            </a:r>
            <a:endParaRPr lang="en-US" altLang="en-US"/>
          </a:p>
          <a:p>
            <a:pPr lvl="1"/>
            <a:r>
              <a:rPr lang="en-US" altLang="en-US"/>
              <a:t>Understanding the physical basis of each kind of measurement and</a:t>
            </a:r>
          </a:p>
          <a:p>
            <a:pPr lvl="1"/>
            <a:r>
              <a:rPr lang="en-US" altLang="en-US"/>
              <a:t>Understanding the fundamental statistical nature of measurement, the nature of uncertainty, the difference between accuracy and precision, and systematic vs. random errors.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7814F999-EDE9-EA46-B17A-5A0E86F598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533400"/>
          </a:xfrm>
        </p:spPr>
        <p:txBody>
          <a:bodyPr/>
          <a:lstStyle/>
          <a:p>
            <a:pPr eaLnBrk="1" hangingPunct="1"/>
            <a:r>
              <a:rPr lang="en-US" altLang="en-US"/>
              <a:t>Electron sources: Field Emission</a:t>
            </a:r>
          </a:p>
        </p:txBody>
      </p:sp>
      <p:pic>
        <p:nvPicPr>
          <p:cNvPr id="32770" name="Picture 4" descr="2">
            <a:extLst>
              <a:ext uri="{FF2B5EF4-FFF2-40B4-BE49-F238E27FC236}">
                <a16:creationId xmlns:a16="http://schemas.microsoft.com/office/drawing/2014/main" id="{19DB6DBA-969A-BC47-89DB-B5214B630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6113463" cy="573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D9165837-9D72-7B41-B95D-F5FAE4BA8B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533400"/>
          </a:xfrm>
        </p:spPr>
        <p:txBody>
          <a:bodyPr/>
          <a:lstStyle/>
          <a:p>
            <a:pPr eaLnBrk="1" hangingPunct="1"/>
            <a:r>
              <a:rPr lang="en-US" altLang="en-US"/>
              <a:t>Electron sources: Comparison</a:t>
            </a:r>
          </a:p>
        </p:txBody>
      </p:sp>
      <p:graphicFrame>
        <p:nvGraphicFramePr>
          <p:cNvPr id="10283" name="Group 43">
            <a:extLst>
              <a:ext uri="{FF2B5EF4-FFF2-40B4-BE49-F238E27FC236}">
                <a16:creationId xmlns:a16="http://schemas.microsoft.com/office/drawing/2014/main" id="{CAE903B1-1EAE-2745-B7E6-8697C6A7B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974319"/>
              </p:ext>
            </p:extLst>
          </p:nvPr>
        </p:nvGraphicFramePr>
        <p:xfrm>
          <a:off x="304800" y="1219200"/>
          <a:ext cx="8458200" cy="4165600"/>
        </p:xfrm>
        <a:graphic>
          <a:graphicData uri="http://schemas.openxmlformats.org/drawingml/2006/table">
            <a:tbl>
              <a:tblPr/>
              <a:tblGrid>
                <a:gridCol w="140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1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94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433">
                  <a:extLst>
                    <a:ext uri="{9D8B030D-6E8A-4147-A177-3AD203B41FA5}">
                      <a16:colId xmlns:a16="http://schemas.microsoft.com/office/drawing/2014/main" val="1634465552"/>
                    </a:ext>
                  </a:extLst>
                </a:gridCol>
                <a:gridCol w="14094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Source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Brightness (A/cm</a:t>
                      </a:r>
                      <a:r>
                        <a:rPr kumimoji="0" lang="en-US" altLang="x-none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Lifetime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Source 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Energy Spread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Beam Stability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 filament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</a:t>
                      </a:r>
                      <a:r>
                        <a:rPr kumimoji="0" lang="en-US" altLang="x-none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</a:t>
                      </a:r>
                      <a:endParaRPr kumimoji="0" lang="en-US" altLang="x-non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&lt;100 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&gt;30 </a:t>
                      </a: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ＭＳ Ｐゴシック" charset="-128"/>
                          <a:sym typeface="Symbol" charset="2"/>
                        </a:rPr>
                        <a:t></a:t>
                      </a: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2.5 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LaB</a:t>
                      </a:r>
                      <a:r>
                        <a:rPr kumimoji="0" lang="en-US" altLang="x-none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</a:t>
                      </a:r>
                      <a:endParaRPr kumimoji="0" lang="en-US" altLang="x-non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</a:t>
                      </a:r>
                      <a:r>
                        <a:rPr kumimoji="0" lang="en-US" altLang="x-none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</a:t>
                      </a:r>
                      <a:endParaRPr kumimoji="0" lang="en-US" altLang="x-non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&lt;1000 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&gt;5 </a:t>
                      </a: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ＭＳ Ｐゴシック" charset="-128"/>
                          <a:sym typeface="Symbol" charset="2"/>
                        </a:rPr>
                        <a:t></a:t>
                      </a: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1.0 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Schottky Field Emission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</a:t>
                      </a:r>
                      <a:r>
                        <a:rPr kumimoji="0" lang="en-US" altLang="x-none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8</a:t>
                      </a:r>
                      <a:endParaRPr kumimoji="0" lang="en-US" altLang="x-non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&gt;1000 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&lt; 30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0.75 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2% in 2005, 1% now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Cold Field Emission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</a:t>
                      </a:r>
                      <a:r>
                        <a:rPr kumimoji="0" lang="en-US" altLang="x-none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</a:t>
                      </a:r>
                      <a:endParaRPr kumimoji="0" lang="en-US" altLang="x-non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&gt;3000 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&lt;1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0.35 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855385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D9D162F-C072-9F45-987A-ED019CE11A43}"/>
              </a:ext>
            </a:extLst>
          </p:cNvPr>
          <p:cNvSpPr txBox="1"/>
          <p:nvPr/>
        </p:nvSpPr>
        <p:spPr>
          <a:xfrm>
            <a:off x="483476" y="5407967"/>
            <a:ext cx="805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JEOL claims total currents up to 2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A and 1%/</a:t>
            </a:r>
            <a:r>
              <a:rPr lang="en-US" dirty="0" err="1"/>
              <a:t>hr</a:t>
            </a:r>
            <a:r>
              <a:rPr lang="en-US" dirty="0"/>
              <a:t> stability for their new Schottky FE electron gun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23076130-F90D-AA4B-9966-C91EE9D17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/>
              <a:t>Electron optics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7466BABA-DC9A-2544-8967-07E38F6A29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4572000" cy="5486400"/>
          </a:xfrm>
        </p:spPr>
        <p:txBody>
          <a:bodyPr/>
          <a:lstStyle/>
          <a:p>
            <a:pPr eaLnBrk="1" hangingPunct="1"/>
            <a:r>
              <a:rPr lang="en-US" altLang="en-US" sz="2800"/>
              <a:t>Condenser Lenses</a:t>
            </a:r>
          </a:p>
          <a:p>
            <a:pPr eaLnBrk="1" hangingPunct="1"/>
            <a:r>
              <a:rPr lang="en-US" altLang="en-US" sz="2800"/>
              <a:t>Apertures</a:t>
            </a:r>
          </a:p>
          <a:p>
            <a:pPr lvl="1" eaLnBrk="1" hangingPunct="1"/>
            <a:r>
              <a:rPr lang="en-US" altLang="en-US" sz="2400"/>
              <a:t>Together these determine beam current</a:t>
            </a:r>
          </a:p>
          <a:p>
            <a:pPr eaLnBrk="1" hangingPunct="1"/>
            <a:r>
              <a:rPr lang="en-US" altLang="en-US" sz="2800"/>
              <a:t>Stigmators</a:t>
            </a:r>
          </a:p>
          <a:p>
            <a:pPr lvl="1" eaLnBrk="1" hangingPunct="1"/>
            <a:r>
              <a:rPr lang="en-US" altLang="en-US" sz="2400"/>
              <a:t>Determine beam shape</a:t>
            </a:r>
          </a:p>
          <a:p>
            <a:pPr eaLnBrk="1" hangingPunct="1"/>
            <a:r>
              <a:rPr lang="en-US" altLang="en-US" sz="2800"/>
              <a:t>Scan Coils</a:t>
            </a:r>
          </a:p>
          <a:p>
            <a:pPr lvl="1" eaLnBrk="1" hangingPunct="1"/>
            <a:r>
              <a:rPr lang="en-US" altLang="en-US" sz="2400"/>
              <a:t>Determine magnification and scan rate</a:t>
            </a:r>
          </a:p>
          <a:p>
            <a:pPr eaLnBrk="1" hangingPunct="1"/>
            <a:r>
              <a:rPr lang="en-US" altLang="en-US" sz="2800"/>
              <a:t>Objective Lens</a:t>
            </a:r>
          </a:p>
          <a:p>
            <a:pPr lvl="1" eaLnBrk="1" hangingPunct="1"/>
            <a:r>
              <a:rPr lang="en-US" altLang="en-US" sz="2400"/>
              <a:t>Determines working distance/focus</a:t>
            </a:r>
          </a:p>
        </p:txBody>
      </p:sp>
      <p:pic>
        <p:nvPicPr>
          <p:cNvPr id="36867" name="Picture 4" descr="2">
            <a:extLst>
              <a:ext uri="{FF2B5EF4-FFF2-40B4-BE49-F238E27FC236}">
                <a16:creationId xmlns:a16="http://schemas.microsoft.com/office/drawing/2014/main" id="{A400078B-44A2-5B45-95A4-84866D4CE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1143000"/>
            <a:ext cx="4587875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E3A277A9-007B-6040-9A0D-DEB9B6836E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4925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/>
              <a:t>Electron Beam Limits</a:t>
            </a:r>
          </a:p>
        </p:txBody>
      </p:sp>
      <p:graphicFrame>
        <p:nvGraphicFramePr>
          <p:cNvPr id="38914" name="Object 4">
            <a:extLst>
              <a:ext uri="{FF2B5EF4-FFF2-40B4-BE49-F238E27FC236}">
                <a16:creationId xmlns:a16="http://schemas.microsoft.com/office/drawing/2014/main" id="{2EB4CA03-E0C8-D740-ACEB-875C9AE2A3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1874838"/>
          <a:ext cx="5162550" cy="148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4" name="Equation" r:id="rId4" imgW="1638300" imgH="469900" progId="Equation.3">
                  <p:embed/>
                </p:oleObj>
              </mc:Choice>
              <mc:Fallback>
                <p:oleObj name="Equation" r:id="rId4" imgW="1638300" imgH="469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874838"/>
                        <a:ext cx="5162550" cy="148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5">
            <a:extLst>
              <a:ext uri="{FF2B5EF4-FFF2-40B4-BE49-F238E27FC236}">
                <a16:creationId xmlns:a16="http://schemas.microsoft.com/office/drawing/2014/main" id="{1B23A81B-CD25-5741-9097-14793CC8AF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4648200"/>
          <a:ext cx="3321050" cy="140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5" name="Equation" r:id="rId6" imgW="1054100" imgH="444500" progId="Equation.3">
                  <p:embed/>
                </p:oleObj>
              </mc:Choice>
              <mc:Fallback>
                <p:oleObj name="Equation" r:id="rId6" imgW="1054100" imgH="444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648200"/>
                        <a:ext cx="3321050" cy="1401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AutoShape 6">
            <a:extLst>
              <a:ext uri="{FF2B5EF4-FFF2-40B4-BE49-F238E27FC236}">
                <a16:creationId xmlns:a16="http://schemas.microsoft.com/office/drawing/2014/main" id="{B978445F-6F9C-C94E-9004-42143B1FACF0}"/>
              </a:ext>
            </a:extLst>
          </p:cNvPr>
          <p:cNvSpPr>
            <a:spLocks/>
          </p:cNvSpPr>
          <p:nvPr/>
        </p:nvSpPr>
        <p:spPr bwMode="auto">
          <a:xfrm>
            <a:off x="228600" y="3155950"/>
            <a:ext cx="1778000" cy="527050"/>
          </a:xfrm>
          <a:prstGeom prst="accentCallout1">
            <a:avLst>
              <a:gd name="adj1" fmla="val 24491"/>
              <a:gd name="adj2" fmla="val 104287"/>
              <a:gd name="adj3" fmla="val -17347"/>
              <a:gd name="adj4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Minimum beam diameter</a:t>
            </a:r>
          </a:p>
        </p:txBody>
      </p:sp>
      <p:sp>
        <p:nvSpPr>
          <p:cNvPr id="38917" name="AutoShape 7">
            <a:extLst>
              <a:ext uri="{FF2B5EF4-FFF2-40B4-BE49-F238E27FC236}">
                <a16:creationId xmlns:a16="http://schemas.microsoft.com/office/drawing/2014/main" id="{501DA7B4-ECD6-CF42-8360-428E0C821581}"/>
              </a:ext>
            </a:extLst>
          </p:cNvPr>
          <p:cNvSpPr>
            <a:spLocks/>
          </p:cNvSpPr>
          <p:nvPr/>
        </p:nvSpPr>
        <p:spPr bwMode="auto">
          <a:xfrm>
            <a:off x="2590800" y="3322638"/>
            <a:ext cx="482600" cy="314325"/>
          </a:xfrm>
          <a:prstGeom prst="accentCallout1">
            <a:avLst>
              <a:gd name="adj1" fmla="val 36366"/>
              <a:gd name="adj2" fmla="val 115792"/>
              <a:gd name="adj3" fmla="val -85352"/>
              <a:gd name="adj4" fmla="val 17894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~1</a:t>
            </a:r>
          </a:p>
        </p:txBody>
      </p:sp>
      <p:sp>
        <p:nvSpPr>
          <p:cNvPr id="38918" name="AutoShape 8">
            <a:extLst>
              <a:ext uri="{FF2B5EF4-FFF2-40B4-BE49-F238E27FC236}">
                <a16:creationId xmlns:a16="http://schemas.microsoft.com/office/drawing/2014/main" id="{D7799368-2601-094B-A6B6-5B8BBC5E83C2}"/>
              </a:ext>
            </a:extLst>
          </p:cNvPr>
          <p:cNvSpPr>
            <a:spLocks/>
          </p:cNvSpPr>
          <p:nvPr/>
        </p:nvSpPr>
        <p:spPr bwMode="auto">
          <a:xfrm>
            <a:off x="1143000" y="4068763"/>
            <a:ext cx="1778000" cy="739775"/>
          </a:xfrm>
          <a:prstGeom prst="accentCallout1">
            <a:avLst>
              <a:gd name="adj1" fmla="val 15449"/>
              <a:gd name="adj2" fmla="val 104287"/>
              <a:gd name="adj3" fmla="val -139056"/>
              <a:gd name="adj4" fmla="val 1507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Spherical Aberration Coefficient, ~2 cm</a:t>
            </a:r>
          </a:p>
        </p:txBody>
      </p:sp>
      <p:sp>
        <p:nvSpPr>
          <p:cNvPr id="38919" name="AutoShape 9">
            <a:extLst>
              <a:ext uri="{FF2B5EF4-FFF2-40B4-BE49-F238E27FC236}">
                <a16:creationId xmlns:a16="http://schemas.microsoft.com/office/drawing/2014/main" id="{4CE338DD-C85A-D244-8CB2-8F16BDEFC67B}"/>
              </a:ext>
            </a:extLst>
          </p:cNvPr>
          <p:cNvSpPr>
            <a:spLocks/>
          </p:cNvSpPr>
          <p:nvPr/>
        </p:nvSpPr>
        <p:spPr bwMode="auto">
          <a:xfrm>
            <a:off x="5283200" y="3975100"/>
            <a:ext cx="1778000" cy="527050"/>
          </a:xfrm>
          <a:prstGeom prst="accentCallout1">
            <a:avLst>
              <a:gd name="adj1" fmla="val 21685"/>
              <a:gd name="adj2" fmla="val -4287"/>
              <a:gd name="adj3" fmla="val -192468"/>
              <a:gd name="adj4" fmla="val -378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Electon DeBroglie wavelength, ~9 pm</a:t>
            </a:r>
          </a:p>
        </p:txBody>
      </p:sp>
      <p:sp>
        <p:nvSpPr>
          <p:cNvPr id="38920" name="AutoShape 10">
            <a:extLst>
              <a:ext uri="{FF2B5EF4-FFF2-40B4-BE49-F238E27FC236}">
                <a16:creationId xmlns:a16="http://schemas.microsoft.com/office/drawing/2014/main" id="{7AC2C9B7-444A-1F4D-9B73-942A707D5436}"/>
              </a:ext>
            </a:extLst>
          </p:cNvPr>
          <p:cNvSpPr>
            <a:spLocks/>
          </p:cNvSpPr>
          <p:nvPr/>
        </p:nvSpPr>
        <p:spPr bwMode="auto">
          <a:xfrm>
            <a:off x="2438400" y="1504950"/>
            <a:ext cx="1778000" cy="314325"/>
          </a:xfrm>
          <a:prstGeom prst="accentCallout1">
            <a:avLst>
              <a:gd name="adj1" fmla="val 36366"/>
              <a:gd name="adj2" fmla="val 104287"/>
              <a:gd name="adj3" fmla="val 153537"/>
              <a:gd name="adj4" fmla="val 1714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Probe current</a:t>
            </a:r>
          </a:p>
        </p:txBody>
      </p:sp>
      <p:sp>
        <p:nvSpPr>
          <p:cNvPr id="38921" name="AutoShape 11">
            <a:extLst>
              <a:ext uri="{FF2B5EF4-FFF2-40B4-BE49-F238E27FC236}">
                <a16:creationId xmlns:a16="http://schemas.microsoft.com/office/drawing/2014/main" id="{26891719-1381-7C48-A683-50890E23BA85}"/>
              </a:ext>
            </a:extLst>
          </p:cNvPr>
          <p:cNvSpPr>
            <a:spLocks/>
          </p:cNvSpPr>
          <p:nvPr/>
        </p:nvSpPr>
        <p:spPr bwMode="auto">
          <a:xfrm>
            <a:off x="7086600" y="3475038"/>
            <a:ext cx="1778000" cy="314325"/>
          </a:xfrm>
          <a:prstGeom prst="accentCallout1">
            <a:avLst>
              <a:gd name="adj1" fmla="val 15449"/>
              <a:gd name="adj2" fmla="val -4287"/>
              <a:gd name="adj3" fmla="val -29616"/>
              <a:gd name="adj4" fmla="val -935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Source Brightness</a:t>
            </a:r>
          </a:p>
        </p:txBody>
      </p:sp>
      <p:sp>
        <p:nvSpPr>
          <p:cNvPr id="38922" name="TextBox 1">
            <a:extLst>
              <a:ext uri="{FF2B5EF4-FFF2-40B4-BE49-F238E27FC236}">
                <a16:creationId xmlns:a16="http://schemas.microsoft.com/office/drawing/2014/main" id="{74281A81-8660-CB4F-B65F-40A932CED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382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Understanding the trade-off between current and resolution</a:t>
            </a:r>
          </a:p>
        </p:txBody>
      </p:sp>
      <p:sp>
        <p:nvSpPr>
          <p:cNvPr id="38923" name="TextBox 11">
            <a:extLst>
              <a:ext uri="{FF2B5EF4-FFF2-40B4-BE49-F238E27FC236}">
                <a16:creationId xmlns:a16="http://schemas.microsoft.com/office/drawing/2014/main" id="{F23290A2-28B4-7346-BD8B-F9C751393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0"/>
            <a:ext cx="861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Note, however, that beam diameter is not the same thing as imaging or analysis resolution</a:t>
            </a:r>
            <a:r>
              <a:rPr lang="is-IS" altLang="en-US" sz="2000"/>
              <a:t>…for many reasons.</a:t>
            </a:r>
            <a:endParaRPr lang="en-US" altLang="en-US"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01E3215F-2FA6-874F-94CA-FCECE93A74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/>
              <a:t>Electron Beam Limits</a:t>
            </a:r>
          </a:p>
        </p:txBody>
      </p:sp>
      <p:pic>
        <p:nvPicPr>
          <p:cNvPr id="40962" name="Picture 4" descr="2">
            <a:extLst>
              <a:ext uri="{FF2B5EF4-FFF2-40B4-BE49-F238E27FC236}">
                <a16:creationId xmlns:a16="http://schemas.microsoft.com/office/drawing/2014/main" id="{83DF7CB3-CF7E-A145-9E85-0DA59668A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3471863" cy="591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5" descr="2">
            <a:extLst>
              <a:ext uri="{FF2B5EF4-FFF2-40B4-BE49-F238E27FC236}">
                <a16:creationId xmlns:a16="http://schemas.microsoft.com/office/drawing/2014/main" id="{8B941EAE-D4BE-774D-BEF1-0F50FC8D4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52850"/>
            <a:ext cx="34290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6" descr="2">
            <a:extLst>
              <a:ext uri="{FF2B5EF4-FFF2-40B4-BE49-F238E27FC236}">
                <a16:creationId xmlns:a16="http://schemas.microsoft.com/office/drawing/2014/main" id="{A19FAECD-0ED2-3B4E-BF4E-E9379EA45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43000"/>
            <a:ext cx="143827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9A48E60C-14DC-204B-84EB-86A5D902D7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/>
              <a:t>Beam-Specimen Interactions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D2D193-F9E9-E148-8382-ABD44547E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15" y="3850852"/>
            <a:ext cx="9163830" cy="2702348"/>
          </a:xfrm>
          <a:prstGeom prst="rect">
            <a:avLst/>
          </a:prstGeom>
        </p:spPr>
      </p:pic>
      <p:sp>
        <p:nvSpPr>
          <p:cNvPr id="43010" name="Rectangle 3">
            <a:extLst>
              <a:ext uri="{FF2B5EF4-FFF2-40B4-BE49-F238E27FC236}">
                <a16:creationId xmlns:a16="http://schemas.microsoft.com/office/drawing/2014/main" id="{3CA4ECE5-0353-9148-8672-E3BBB7960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072055"/>
            <a:ext cx="8610600" cy="3042745"/>
          </a:xfrm>
        </p:spPr>
        <p:txBody>
          <a:bodyPr numCol="2"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Elastic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Back-scattered electrons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Inelastic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Secondary electrons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Bremsstrahlung X-rays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Characteristic X-rays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Auger photoelectrons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Other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Cathodoluminescence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Specimen current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A5530C40-89F0-F147-ADA6-A875DD771D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533400"/>
          </a:xfrm>
        </p:spPr>
        <p:txBody>
          <a:bodyPr/>
          <a:lstStyle/>
          <a:p>
            <a:pPr eaLnBrk="1" hangingPunct="1"/>
            <a:r>
              <a:rPr lang="en-US" altLang="en-US" sz="3600"/>
              <a:t>Beam-Specimen Interaction Volume</a:t>
            </a:r>
          </a:p>
        </p:txBody>
      </p:sp>
      <p:pic>
        <p:nvPicPr>
          <p:cNvPr id="45058" name="Picture 4" descr="3">
            <a:extLst>
              <a:ext uri="{FF2B5EF4-FFF2-40B4-BE49-F238E27FC236}">
                <a16:creationId xmlns:a16="http://schemas.microsoft.com/office/drawing/2014/main" id="{F965BB96-D4D1-5645-840B-1345B1F1E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685800"/>
            <a:ext cx="379412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5" descr="3">
            <a:extLst>
              <a:ext uri="{FF2B5EF4-FFF2-40B4-BE49-F238E27FC236}">
                <a16:creationId xmlns:a16="http://schemas.microsoft.com/office/drawing/2014/main" id="{FFD8D3B2-936F-AB45-A896-1007CBCEB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464820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7" descr="3">
            <a:extLst>
              <a:ext uri="{FF2B5EF4-FFF2-40B4-BE49-F238E27FC236}">
                <a16:creationId xmlns:a16="http://schemas.microsoft.com/office/drawing/2014/main" id="{F05F65F5-8E3E-1F49-ABFF-F988F39D4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41775"/>
            <a:ext cx="35814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DA19F5E7-CFFF-7C40-92AF-C657D0D26E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533400"/>
          </a:xfrm>
        </p:spPr>
        <p:txBody>
          <a:bodyPr/>
          <a:lstStyle/>
          <a:p>
            <a:pPr eaLnBrk="1" hangingPunct="1"/>
            <a:r>
              <a:rPr lang="en-US" altLang="en-US" sz="3600"/>
              <a:t>Beam-Specimen Interaction Volume</a:t>
            </a:r>
          </a:p>
        </p:txBody>
      </p:sp>
      <p:pic>
        <p:nvPicPr>
          <p:cNvPr id="47106" name="Picture 6" descr="3">
            <a:extLst>
              <a:ext uri="{FF2B5EF4-FFF2-40B4-BE49-F238E27FC236}">
                <a16:creationId xmlns:a16="http://schemas.microsoft.com/office/drawing/2014/main" id="{6B026674-0DC6-AB4C-BC74-FE8B93419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339883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7">
            <a:extLst>
              <a:ext uri="{FF2B5EF4-FFF2-40B4-BE49-F238E27FC236}">
                <a16:creationId xmlns:a16="http://schemas.microsoft.com/office/drawing/2014/main" id="{311F2024-3C29-8742-9DEE-060CDDCDC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819400"/>
            <a:ext cx="358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Increased backscatter yield for inclined specimen surface</a:t>
            </a:r>
          </a:p>
        </p:txBody>
      </p:sp>
      <p:pic>
        <p:nvPicPr>
          <p:cNvPr id="47108" name="Picture 8" descr="3">
            <a:extLst>
              <a:ext uri="{FF2B5EF4-FFF2-40B4-BE49-F238E27FC236}">
                <a16:creationId xmlns:a16="http://schemas.microsoft.com/office/drawing/2014/main" id="{CE0B451C-6BE4-1D42-94E9-77D9AE5A2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32175"/>
            <a:ext cx="6273800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9">
            <a:extLst>
              <a:ext uri="{FF2B5EF4-FFF2-40B4-BE49-F238E27FC236}">
                <a16:creationId xmlns:a16="http://schemas.microsoft.com/office/drawing/2014/main" id="{7ACEC487-803E-6E4E-9C11-75D11340A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064250"/>
            <a:ext cx="487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Horizontal spread of backscatter emission for normal and inclined specimens</a:t>
            </a:r>
          </a:p>
        </p:txBody>
      </p:sp>
      <p:pic>
        <p:nvPicPr>
          <p:cNvPr id="47110" name="Picture 10" descr="3">
            <a:extLst>
              <a:ext uri="{FF2B5EF4-FFF2-40B4-BE49-F238E27FC236}">
                <a16:creationId xmlns:a16="http://schemas.microsoft.com/office/drawing/2014/main" id="{08BF7E8E-DF42-5046-B1F2-136E7D1D4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0600"/>
            <a:ext cx="4167188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Text Box 11">
            <a:extLst>
              <a:ext uri="{FF2B5EF4-FFF2-40B4-BE49-F238E27FC236}">
                <a16:creationId xmlns:a16="http://schemas.microsoft.com/office/drawing/2014/main" id="{6147BDA3-DBC8-4740-91D9-35D6D8F45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505200"/>
            <a:ext cx="312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Locations of secondary electron emission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2354710C-B1F8-A14C-A822-C322F3BBE7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/>
              <a:t>Backscattered Electrons</a:t>
            </a:r>
          </a:p>
        </p:txBody>
      </p:sp>
      <p:pic>
        <p:nvPicPr>
          <p:cNvPr id="49154" name="Picture 4" descr="3">
            <a:extLst>
              <a:ext uri="{FF2B5EF4-FFF2-40B4-BE49-F238E27FC236}">
                <a16:creationId xmlns:a16="http://schemas.microsoft.com/office/drawing/2014/main" id="{DCD4F0CE-DC93-104B-B21C-6E6BE9E11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23913"/>
            <a:ext cx="7848600" cy="603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5" descr="3">
            <a:extLst>
              <a:ext uri="{FF2B5EF4-FFF2-40B4-BE49-F238E27FC236}">
                <a16:creationId xmlns:a16="http://schemas.microsoft.com/office/drawing/2014/main" id="{89C14463-0735-054E-A396-3000E563B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71800"/>
            <a:ext cx="3590925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4BD31237-F052-624B-B70A-6C002F931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/>
              <a:t>Backscattered Electrons</a:t>
            </a:r>
          </a:p>
        </p:txBody>
      </p:sp>
      <p:pic>
        <p:nvPicPr>
          <p:cNvPr id="51202" name="Picture 4" descr="3">
            <a:extLst>
              <a:ext uri="{FF2B5EF4-FFF2-40B4-BE49-F238E27FC236}">
                <a16:creationId xmlns:a16="http://schemas.microsoft.com/office/drawing/2014/main" id="{B48B4C82-5472-194C-820F-96EF9326F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2855913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7" descr="4">
            <a:extLst>
              <a:ext uri="{FF2B5EF4-FFF2-40B4-BE49-F238E27FC236}">
                <a16:creationId xmlns:a16="http://schemas.microsoft.com/office/drawing/2014/main" id="{37E7AFD8-3506-9E43-8369-B22812328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14400"/>
            <a:ext cx="379571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 Box 8">
            <a:extLst>
              <a:ext uri="{FF2B5EF4-FFF2-40B4-BE49-F238E27FC236}">
                <a16:creationId xmlns:a16="http://schemas.microsoft.com/office/drawing/2014/main" id="{29E37F78-76F0-B642-B449-516C942D6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191000"/>
            <a:ext cx="1219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(b is specimen current image)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Image001">
            <a:extLst>
              <a:ext uri="{FF2B5EF4-FFF2-40B4-BE49-F238E27FC236}">
                <a16:creationId xmlns:a16="http://schemas.microsoft.com/office/drawing/2014/main" id="{57C113D0-4411-CE44-9772-D0374B059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158081" y="-840581"/>
            <a:ext cx="6827838" cy="853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>
            <a:extLst>
              <a:ext uri="{FF2B5EF4-FFF2-40B4-BE49-F238E27FC236}">
                <a16:creationId xmlns:a16="http://schemas.microsoft.com/office/drawing/2014/main" id="{B7314EEB-696F-854C-8A18-20BDFDF0DB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66800" y="152400"/>
            <a:ext cx="7772400" cy="1371600"/>
          </a:xfrm>
          <a:solidFill>
            <a:schemeClr val="accent1">
              <a:alpha val="65097"/>
            </a:schemeClr>
          </a:solidFill>
        </p:spPr>
        <p:txBody>
          <a:bodyPr/>
          <a:lstStyle/>
          <a:p>
            <a:pPr eaLnBrk="1" hangingPunct="1"/>
            <a:r>
              <a:rPr lang="en-US" altLang="en-US"/>
              <a:t>Ge 116 Module 1: Scanning Electron Microscopy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5CD77BF-D3EA-1A41-9A39-AB3791B416A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38400" y="1524000"/>
            <a:ext cx="6400800" cy="1066800"/>
          </a:xfrm>
          <a:solidFill>
            <a:schemeClr val="accent1">
              <a:alpha val="65881"/>
            </a:schemeClr>
          </a:solidFill>
        </p:spPr>
        <p:txBody>
          <a:bodyPr/>
          <a:lstStyle/>
          <a:p>
            <a:pPr eaLnBrk="1" hangingPunct="1"/>
            <a:r>
              <a:rPr lang="en-US" altLang="en-US"/>
              <a:t>Part 1: Electron optics, beam-specimen interactions &amp; imaging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4998266A-BA76-EF44-B47C-4B92915268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/>
              <a:t>Secondary Electrons</a:t>
            </a:r>
          </a:p>
        </p:txBody>
      </p:sp>
      <p:pic>
        <p:nvPicPr>
          <p:cNvPr id="53250" name="Picture 4" descr="2">
            <a:extLst>
              <a:ext uri="{FF2B5EF4-FFF2-40B4-BE49-F238E27FC236}">
                <a16:creationId xmlns:a16="http://schemas.microsoft.com/office/drawing/2014/main" id="{95DAAB98-61FF-AE42-9736-38A8D69BA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57483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5" descr="3">
            <a:extLst>
              <a:ext uri="{FF2B5EF4-FFF2-40B4-BE49-F238E27FC236}">
                <a16:creationId xmlns:a16="http://schemas.microsoft.com/office/drawing/2014/main" id="{150E79CF-D235-8A42-9272-8AFBC2C0D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38200"/>
            <a:ext cx="5029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EC1DAAE3-CA6A-C343-A1D8-C072772111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/>
              <a:t>Secondary Electrons</a:t>
            </a:r>
          </a:p>
        </p:txBody>
      </p:sp>
      <p:pic>
        <p:nvPicPr>
          <p:cNvPr id="55298" name="Picture 5" descr="4">
            <a:extLst>
              <a:ext uri="{FF2B5EF4-FFF2-40B4-BE49-F238E27FC236}">
                <a16:creationId xmlns:a16="http://schemas.microsoft.com/office/drawing/2014/main" id="{1C4D18DC-F446-A147-BCAB-30CB1B34A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11213"/>
            <a:ext cx="7239000" cy="597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6">
            <a:extLst>
              <a:ext uri="{FF2B5EF4-FFF2-40B4-BE49-F238E27FC236}">
                <a16:creationId xmlns:a16="http://schemas.microsoft.com/office/drawing/2014/main" id="{647D89AF-7CFC-0E48-9347-FE5B910C3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762000"/>
            <a:ext cx="1905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71F396D2-C30E-104D-840F-B22FDC1889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3100" y="304800"/>
            <a:ext cx="7772400" cy="381000"/>
          </a:xfrm>
        </p:spPr>
        <p:txBody>
          <a:bodyPr/>
          <a:lstStyle/>
          <a:p>
            <a:r>
              <a:rPr lang="en-US" altLang="en-US"/>
              <a:t>Design of image acquisition</a:t>
            </a:r>
          </a:p>
        </p:txBody>
      </p:sp>
      <p:sp>
        <p:nvSpPr>
          <p:cNvPr id="57346" name="Content Placeholder 2">
            <a:extLst>
              <a:ext uri="{FF2B5EF4-FFF2-40B4-BE49-F238E27FC236}">
                <a16:creationId xmlns:a16="http://schemas.microsoft.com/office/drawing/2014/main" id="{8FD33191-FEE6-1048-BD12-2DCAB45483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924800" cy="5029200"/>
          </a:xfrm>
        </p:spPr>
        <p:txBody>
          <a:bodyPr/>
          <a:lstStyle/>
          <a:p>
            <a:r>
              <a:rPr lang="en-US" altLang="en-US"/>
              <a:t>What spatial scale of feature(s) are you trying to see?</a:t>
            </a:r>
          </a:p>
          <a:p>
            <a:pPr lvl="1"/>
            <a:r>
              <a:rPr lang="en-US" altLang="en-US"/>
              <a:t>Relative to excitation radius achievable with beam diameter, source, and instrument optics at a given current and voltage</a:t>
            </a:r>
          </a:p>
          <a:p>
            <a:pPr lvl="1"/>
            <a:r>
              <a:rPr lang="en-US" altLang="en-US"/>
              <a:t>Always focus and stigmate as well as possible</a:t>
            </a:r>
          </a:p>
          <a:p>
            <a:r>
              <a:rPr lang="en-US" altLang="en-US"/>
              <a:t>What contrast mechanism will make feature(s) visible?</a:t>
            </a:r>
          </a:p>
          <a:p>
            <a:r>
              <a:rPr lang="en-US" altLang="en-US"/>
              <a:t>What scan rate will give sufficient signal to noise ratio?</a:t>
            </a:r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F15AD231-2651-3546-BD83-DEAF80F1BC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What is an SEM?</a:t>
            </a:r>
          </a:p>
        </p:txBody>
      </p:sp>
      <p:sp>
        <p:nvSpPr>
          <p:cNvPr id="18434" name="Text Box 5">
            <a:extLst>
              <a:ext uri="{FF2B5EF4-FFF2-40B4-BE49-F238E27FC236}">
                <a16:creationId xmlns:a16="http://schemas.microsoft.com/office/drawing/2014/main" id="{F750C9DA-01C1-5546-8B7D-4DA9EE864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06488"/>
            <a:ext cx="83820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It is not a TEM (transmission electron microscope)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TEM is the electron-optics equivalent of a transmission optical microscope, taking advantage of the tiny deBroglie wavelength of electrons to achieve ultra-high spatial resolution, with tiny field of view and need for ultra-thin sample foils</a:t>
            </a:r>
          </a:p>
          <a:p>
            <a:pPr>
              <a:spcBef>
                <a:spcPct val="50000"/>
              </a:spcBef>
            </a:pPr>
            <a:r>
              <a:rPr lang="en-US" altLang="en-US" sz="2400"/>
              <a:t>It is not a STEM (scanning tunneling electron microscope) or AFM (atomic force microscope) 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These instruments put a probe extremely close to a sample and move the sample the build up a raster image, depending on near-field interactions to determine sample properties at atomic resolution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9B0A6FF1-B414-DA40-A5AE-C5BEBD0083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/>
              <a:t>What is an SEM?</a:t>
            </a:r>
          </a:p>
        </p:txBody>
      </p:sp>
      <p:sp>
        <p:nvSpPr>
          <p:cNvPr id="20482" name="Text Box 5">
            <a:extLst>
              <a:ext uri="{FF2B5EF4-FFF2-40B4-BE49-F238E27FC236}">
                <a16:creationId xmlns:a16="http://schemas.microsoft.com/office/drawing/2014/main" id="{70FB0E0D-4342-8D45-A450-F0E65FF07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14400"/>
            <a:ext cx="83820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Rather, it is a Scanning Electron Microscope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A well-focused beam of electrons is </a:t>
            </a:r>
            <a:r>
              <a:rPr lang="en-US" altLang="en-US" sz="2400" i="1"/>
              <a:t>scanned </a:t>
            </a:r>
            <a:r>
              <a:rPr lang="en-US" altLang="en-US" sz="2400"/>
              <a:t>in a raster (or boustrophodon) pattern over an area on the surface of a stationary sample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Signals generated by beam-specimen interactions are measured </a:t>
            </a:r>
            <a:r>
              <a:rPr lang="en-US" altLang="en-US" sz="2400" i="1"/>
              <a:t>as a function of time</a:t>
            </a:r>
            <a:r>
              <a:rPr lang="en-US" altLang="en-US" sz="2400"/>
              <a:t> during the scan and </a:t>
            </a:r>
            <a:r>
              <a:rPr lang="en-US" altLang="en-US" sz="2400" i="1"/>
              <a:t>mapped to spatial position</a:t>
            </a:r>
            <a:r>
              <a:rPr lang="en-US" altLang="en-US" sz="2400"/>
              <a:t> on the sample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Images are built up by plotting signal intensity vs. position — like a conventional cathode-ray tube television. Noise is reduced by scanning slowly or by integrating over many scans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The scan can be stopped to focus temporarily on a point of interest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716F82FC-702F-B949-AC51-28519CF54A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6F8EF72C-5AF9-274F-B14A-3310326DCC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2531" name="Picture 4" descr="Goldstein 1">
            <a:extLst>
              <a:ext uri="{FF2B5EF4-FFF2-40B4-BE49-F238E27FC236}">
                <a16:creationId xmlns:a16="http://schemas.microsoft.com/office/drawing/2014/main" id="{3CA2AEC6-C4D7-BE4A-9118-5EE2C78EB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46688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 descr="Goldstein 1">
            <a:extLst>
              <a:ext uri="{FF2B5EF4-FFF2-40B4-BE49-F238E27FC236}">
                <a16:creationId xmlns:a16="http://schemas.microsoft.com/office/drawing/2014/main" id="{B71C043A-6B31-074E-836F-3DFDCDE39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88" y="0"/>
            <a:ext cx="41259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7">
            <a:extLst>
              <a:ext uri="{FF2B5EF4-FFF2-40B4-BE49-F238E27FC236}">
                <a16:creationId xmlns:a16="http://schemas.microsoft.com/office/drawing/2014/main" id="{0F984534-D77C-D74A-BD19-89FCD9E15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86200"/>
            <a:ext cx="50292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2534" name="Picture 6">
            <a:extLst>
              <a:ext uri="{FF2B5EF4-FFF2-40B4-BE49-F238E27FC236}">
                <a16:creationId xmlns:a16="http://schemas.microsoft.com/office/drawing/2014/main" id="{7BA866F1-FA08-1243-921C-247D5089A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6C32F627-D047-3544-ABA3-021960D0B9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/>
              <a:t>Parts of an SEM</a:t>
            </a:r>
          </a:p>
        </p:txBody>
      </p:sp>
      <p:pic>
        <p:nvPicPr>
          <p:cNvPr id="24578" name="Picture 4" descr="2">
            <a:extLst>
              <a:ext uri="{FF2B5EF4-FFF2-40B4-BE49-F238E27FC236}">
                <a16:creationId xmlns:a16="http://schemas.microsoft.com/office/drawing/2014/main" id="{2B326B4B-E1B9-054F-84BA-AB74CCF3A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5251450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5">
            <a:extLst>
              <a:ext uri="{FF2B5EF4-FFF2-40B4-BE49-F238E27FC236}">
                <a16:creationId xmlns:a16="http://schemas.microsoft.com/office/drawing/2014/main" id="{B07E77CB-D739-7D49-8795-CB4115D6D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779463"/>
            <a:ext cx="37338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• Vacuum chamber and pumps</a:t>
            </a:r>
          </a:p>
          <a:p>
            <a:pPr>
              <a:spcBef>
                <a:spcPct val="50000"/>
              </a:spcBef>
            </a:pPr>
            <a:r>
              <a:rPr lang="en-US" altLang="en-US" sz="2400"/>
              <a:t> Electron source</a:t>
            </a:r>
          </a:p>
          <a:p>
            <a:pPr>
              <a:spcBef>
                <a:spcPct val="50000"/>
              </a:spcBef>
            </a:pPr>
            <a:r>
              <a:rPr lang="en-US" altLang="en-US" sz="2400"/>
              <a:t> Electron column: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 High Voltage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 Condenser, Objective, and Stigmating optics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altLang="en-US" sz="2400"/>
              <a:t> Scan coils</a:t>
            </a:r>
          </a:p>
          <a:p>
            <a:pPr>
              <a:spcBef>
                <a:spcPct val="50000"/>
              </a:spcBef>
            </a:pPr>
            <a:r>
              <a:rPr lang="en-US" altLang="en-US" sz="2400"/>
              <a:t> Stage</a:t>
            </a:r>
          </a:p>
          <a:p>
            <a:pPr>
              <a:spcBef>
                <a:spcPct val="50000"/>
              </a:spcBef>
            </a:pPr>
            <a:r>
              <a:rPr lang="en-US" altLang="en-US" sz="2400"/>
              <a:t> Detectors</a:t>
            </a:r>
          </a:p>
          <a:p>
            <a:pPr>
              <a:spcBef>
                <a:spcPct val="50000"/>
              </a:spcBef>
            </a:pPr>
            <a:r>
              <a:rPr lang="en-US" altLang="en-US" sz="2400"/>
              <a:t> Analog or digital display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6E971245-18D1-074A-B414-7819A55E32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/>
              <a:t>Electron sources: Filament</a:t>
            </a:r>
          </a:p>
        </p:txBody>
      </p:sp>
      <p:pic>
        <p:nvPicPr>
          <p:cNvPr id="26626" name="Picture 4" descr="2">
            <a:extLst>
              <a:ext uri="{FF2B5EF4-FFF2-40B4-BE49-F238E27FC236}">
                <a16:creationId xmlns:a16="http://schemas.microsoft.com/office/drawing/2014/main" id="{C151E3EC-7874-DC4A-BEF9-D02E9096E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42975"/>
            <a:ext cx="5943600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00C7AD20-89D4-974A-82A5-CA5ACEBB97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/>
              <a:t>Electron sources: Filament</a:t>
            </a:r>
          </a:p>
        </p:txBody>
      </p:sp>
      <p:pic>
        <p:nvPicPr>
          <p:cNvPr id="28674" name="Picture 4" descr="2">
            <a:extLst>
              <a:ext uri="{FF2B5EF4-FFF2-40B4-BE49-F238E27FC236}">
                <a16:creationId xmlns:a16="http://schemas.microsoft.com/office/drawing/2014/main" id="{6FCA49A3-D964-7B4C-A86F-07E848243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90600"/>
            <a:ext cx="468312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1">
            <a:extLst>
              <a:ext uri="{FF2B5EF4-FFF2-40B4-BE49-F238E27FC236}">
                <a16:creationId xmlns:a16="http://schemas.microsoft.com/office/drawing/2014/main" id="{E986BE0A-1CAD-0247-968E-F8DC654FD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86000"/>
            <a:ext cx="152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“Work function”</a:t>
            </a:r>
          </a:p>
        </p:txBody>
      </p:sp>
      <p:sp>
        <p:nvSpPr>
          <p:cNvPr id="28676" name="TextBox 4">
            <a:extLst>
              <a:ext uri="{FF2B5EF4-FFF2-40B4-BE49-F238E27FC236}">
                <a16:creationId xmlns:a16="http://schemas.microsoft.com/office/drawing/2014/main" id="{F66B8C4C-9C15-D640-941B-D7CE7D7D4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509963"/>
            <a:ext cx="2206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Fermi level</a:t>
            </a:r>
          </a:p>
        </p:txBody>
      </p:sp>
      <p:sp>
        <p:nvSpPr>
          <p:cNvPr id="28677" name="TextBox 5">
            <a:extLst>
              <a:ext uri="{FF2B5EF4-FFF2-40B4-BE49-F238E27FC236}">
                <a16:creationId xmlns:a16="http://schemas.microsoft.com/office/drawing/2014/main" id="{BE349F28-020C-3E44-B4FF-35DDA704A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3" y="5437188"/>
            <a:ext cx="2206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Ground state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4AD88FA4-1613-7A47-B072-8220B69C4B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533400"/>
          </a:xfrm>
        </p:spPr>
        <p:txBody>
          <a:bodyPr/>
          <a:lstStyle/>
          <a:p>
            <a:pPr eaLnBrk="1" hangingPunct="1"/>
            <a:r>
              <a:rPr lang="en-US" altLang="en-US"/>
              <a:t>Electron sources: Field Emission</a:t>
            </a:r>
          </a:p>
        </p:txBody>
      </p:sp>
      <p:pic>
        <p:nvPicPr>
          <p:cNvPr id="30722" name="Picture 4" descr="2">
            <a:extLst>
              <a:ext uri="{FF2B5EF4-FFF2-40B4-BE49-F238E27FC236}">
                <a16:creationId xmlns:a16="http://schemas.microsoft.com/office/drawing/2014/main" id="{3C4F89E6-1449-694C-B817-892B48800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686800" cy="522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689</Words>
  <Application>Microsoft Macintosh PowerPoint</Application>
  <PresentationFormat>On-screen Show (4:3)</PresentationFormat>
  <Paragraphs>134</Paragraphs>
  <Slides>22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ＭＳ Ｐゴシック</vt:lpstr>
      <vt:lpstr>Symbol</vt:lpstr>
      <vt:lpstr>Blank Presentation</vt:lpstr>
      <vt:lpstr>Microsoft Equation</vt:lpstr>
      <vt:lpstr>Ge 116: introduction</vt:lpstr>
      <vt:lpstr>Ge 116 Module 1: Scanning Electron Microscopy</vt:lpstr>
      <vt:lpstr>What is an SEM?</vt:lpstr>
      <vt:lpstr>What is an SEM?</vt:lpstr>
      <vt:lpstr>PowerPoint Presentation</vt:lpstr>
      <vt:lpstr>Parts of an SEM</vt:lpstr>
      <vt:lpstr>Electron sources: Filament</vt:lpstr>
      <vt:lpstr>Electron sources: Filament</vt:lpstr>
      <vt:lpstr>Electron sources: Field Emission</vt:lpstr>
      <vt:lpstr>Electron sources: Field Emission</vt:lpstr>
      <vt:lpstr>Electron sources: Comparison</vt:lpstr>
      <vt:lpstr>Electron optics</vt:lpstr>
      <vt:lpstr>Electron Beam Limits</vt:lpstr>
      <vt:lpstr>Electron Beam Limits</vt:lpstr>
      <vt:lpstr>Beam-Specimen Interactions</vt:lpstr>
      <vt:lpstr>Beam-Specimen Interaction Volume</vt:lpstr>
      <vt:lpstr>Beam-Specimen Interaction Volume</vt:lpstr>
      <vt:lpstr>Backscattered Electrons</vt:lpstr>
      <vt:lpstr>Backscattered Electrons</vt:lpstr>
      <vt:lpstr>Secondary Electrons</vt:lpstr>
      <vt:lpstr>Secondary Electrons</vt:lpstr>
      <vt:lpstr>Design of image acquisition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 116 Module 1: Scanning Electron Microscopy</dc:title>
  <dc:creator>Paul Asimow</dc:creator>
  <cp:lastModifiedBy>Asimow, Paul D.</cp:lastModifiedBy>
  <cp:revision>22</cp:revision>
  <dcterms:created xsi:type="dcterms:W3CDTF">2008-01-04T21:50:16Z</dcterms:created>
  <dcterms:modified xsi:type="dcterms:W3CDTF">2020-01-06T21:52:58Z</dcterms:modified>
</cp:coreProperties>
</file>